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8" r:id="rId4"/>
    <p:sldId id="307" r:id="rId5"/>
    <p:sldId id="258" r:id="rId6"/>
    <p:sldId id="259" r:id="rId7"/>
    <p:sldId id="305" r:id="rId8"/>
    <p:sldId id="30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Pfaeffli" initials="SP" lastIdx="0" clrIdx="0">
    <p:extLst>
      <p:ext uri="{19B8F6BF-5375-455C-9EA6-DF929625EA0E}">
        <p15:presenceInfo xmlns:p15="http://schemas.microsoft.com/office/powerpoint/2012/main" userId="7cb93305919245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8" y="1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4FB73-A11B-45F5-A79D-91C0BF2F0593}" type="datetimeFigureOut">
              <a:rPr lang="de-CH" smtClean="0"/>
              <a:t>21.04.2016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73C0A-F8A3-43FA-856F-C89FADD2171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551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D751-E6F5-412A-925F-280142A6FA87}" type="datetime1">
              <a:rPr lang="de-CH" smtClean="0"/>
              <a:t>21.04.2016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998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4A2E-75CD-4913-A1A8-D311BF5A8157}" type="datetime1">
              <a:rPr lang="de-CH" smtClean="0"/>
              <a:t>21.04.2016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04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398B-7159-49FC-9722-27C1025E592E}" type="datetime1">
              <a:rPr lang="de-CH" smtClean="0"/>
              <a:t>21.04.2016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2035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A985-EC70-43BA-A707-9AB8E5DD4063}" type="datetime1">
              <a:rPr lang="de-CH" smtClean="0"/>
              <a:t>21.04.2016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405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BA87-4EF6-4A7A-91E2-D5BA5EACA5D3}" type="datetime1">
              <a:rPr lang="de-CH" smtClean="0"/>
              <a:t>21.04.2016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626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1099-9BB5-4155-AE9E-CD48031F2A14}" type="datetime1">
              <a:rPr lang="de-CH" smtClean="0"/>
              <a:t>21.04.2016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485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520-E5C8-4136-AC02-233264FCF0C3}" type="datetime1">
              <a:rPr lang="de-CH" smtClean="0"/>
              <a:t>21.04.2016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4483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5003-105D-4B81-83FC-D4B5E72D3FDF}" type="datetime1">
              <a:rPr lang="de-CH" smtClean="0"/>
              <a:t>21.04.2016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678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D238-F2CE-401D-ADD2-19F32CA761D9}" type="datetime1">
              <a:rPr lang="de-CH" smtClean="0"/>
              <a:t>21.04.2016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274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E748-5BC6-4B6B-99E1-7BD37D6B8075}" type="datetime1">
              <a:rPr lang="de-CH" smtClean="0"/>
              <a:t>21.04.2016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7135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3EE9-8453-4BEC-8D55-BF2A411B34B0}" type="datetime1">
              <a:rPr lang="de-CH" smtClean="0"/>
              <a:t>21.04.2016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45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ECA52-4E1A-4A87-B64C-6953C09F286F}" type="datetime1">
              <a:rPr lang="de-CH" smtClean="0"/>
              <a:t>21.04.2016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FCADC-0977-4DF9-A3E3-42A1C14D0AB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379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Law on Local Finances</a:t>
            </a:r>
            <a:br>
              <a:rPr lang="en-GB" dirty="0"/>
            </a:br>
            <a:r>
              <a:rPr lang="en-GB" dirty="0"/>
              <a:t>Section B: PFM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86804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de-CH" b="1" dirty="0"/>
              <a:t>DLDP Input</a:t>
            </a:r>
          </a:p>
          <a:p>
            <a:r>
              <a:rPr lang="en-GB" dirty="0"/>
              <a:t>prepared by</a:t>
            </a:r>
          </a:p>
          <a:p>
            <a:r>
              <a:rPr lang="de-CH" dirty="0"/>
              <a:t>Stefan Pfaeffli and Ornela Shapo</a:t>
            </a:r>
          </a:p>
          <a:p>
            <a:r>
              <a:rPr lang="de-CH" dirty="0" err="1"/>
              <a:t>supported</a:t>
            </a:r>
            <a:r>
              <a:rPr lang="de-CH" dirty="0"/>
              <a:t> </a:t>
            </a:r>
            <a:r>
              <a:rPr lang="de-CH" dirty="0" err="1"/>
              <a:t>by</a:t>
            </a:r>
            <a:r>
              <a:rPr lang="de-CH" dirty="0"/>
              <a:t> national PFM </a:t>
            </a:r>
            <a:r>
              <a:rPr lang="de-CH" dirty="0" err="1"/>
              <a:t>specialists</a:t>
            </a:r>
            <a:r>
              <a:rPr lang="de-CH" dirty="0"/>
              <a:t> and </a:t>
            </a:r>
            <a:r>
              <a:rPr lang="de-CH" dirty="0" err="1"/>
              <a:t>dldp</a:t>
            </a:r>
            <a:r>
              <a:rPr lang="de-CH" dirty="0"/>
              <a:t> </a:t>
            </a:r>
            <a:r>
              <a:rPr lang="de-CH" dirty="0" err="1"/>
              <a:t>team</a:t>
            </a:r>
            <a:endParaRPr lang="de-CH" dirty="0"/>
          </a:p>
        </p:txBody>
      </p:sp>
      <p:sp>
        <p:nvSpPr>
          <p:cNvPr id="4" name="Textfeld 3"/>
          <p:cNvSpPr txBox="1"/>
          <p:nvPr/>
        </p:nvSpPr>
        <p:spPr>
          <a:xfrm>
            <a:off x="4317069" y="5791199"/>
            <a:ext cx="355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Workshop of 22 April 2016 in Tirana</a:t>
            </a:r>
          </a:p>
        </p:txBody>
      </p:sp>
    </p:spTree>
    <p:extLst>
      <p:ext uri="{BB962C8B-B14F-4D97-AF65-F5344CB8AC3E}">
        <p14:creationId xmlns:p14="http://schemas.microsoft.com/office/powerpoint/2010/main" val="201630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Content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Context and purpose of workshop</a:t>
            </a:r>
          </a:p>
          <a:p>
            <a:r>
              <a:rPr lang="en-GB" dirty="0"/>
              <a:t>Timetable for workshop</a:t>
            </a:r>
          </a:p>
          <a:p>
            <a:r>
              <a:rPr lang="en-GB" dirty="0"/>
              <a:t>Short introduction and overview of proposal</a:t>
            </a:r>
          </a:p>
          <a:p>
            <a:r>
              <a:rPr lang="en-GB" dirty="0"/>
              <a:t>Discussion of principal questions</a:t>
            </a:r>
          </a:p>
          <a:p>
            <a:r>
              <a:rPr lang="en-GB" dirty="0"/>
              <a:t>Detailed discussion per section/item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262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Context and purpose of workshop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Reasons for </a:t>
            </a:r>
            <a:r>
              <a:rPr lang="en-GB" dirty="0" err="1"/>
              <a:t>dldp</a:t>
            </a:r>
            <a:r>
              <a:rPr lang="en-GB" dirty="0"/>
              <a:t> intervention</a:t>
            </a:r>
          </a:p>
          <a:p>
            <a:r>
              <a:rPr lang="en-GB" dirty="0"/>
              <a:t>Intervention approach</a:t>
            </a:r>
          </a:p>
          <a:p>
            <a:r>
              <a:rPr lang="en-GB" dirty="0"/>
              <a:t>Planned results from the intervention</a:t>
            </a:r>
          </a:p>
          <a:p>
            <a:r>
              <a:rPr lang="en-GB" dirty="0"/>
              <a:t>Purpose of workshop and ways of procedures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649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Timetable for workshop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09:00 Opening, context and purpose of workshop</a:t>
            </a:r>
          </a:p>
          <a:p>
            <a:pPr marL="0" indent="0">
              <a:buNone/>
            </a:pPr>
            <a:r>
              <a:rPr lang="en-GB" dirty="0"/>
              <a:t>09:15 Short introduction into </a:t>
            </a:r>
            <a:r>
              <a:rPr lang="en-GB" dirty="0" err="1"/>
              <a:t>dldp</a:t>
            </a:r>
            <a:r>
              <a:rPr lang="en-GB" dirty="0"/>
              <a:t> input</a:t>
            </a:r>
          </a:p>
          <a:p>
            <a:pPr marL="0" indent="0">
              <a:buNone/>
            </a:pPr>
            <a:r>
              <a:rPr lang="en-GB" dirty="0"/>
              <a:t>09:30 Discussion of principal questions</a:t>
            </a:r>
          </a:p>
          <a:p>
            <a:pPr marL="0" indent="0">
              <a:buNone/>
            </a:pPr>
            <a:r>
              <a:rPr lang="en-GB" dirty="0"/>
              <a:t>10:00 Detailed discussion per section/item including considerations on current legislation</a:t>
            </a:r>
          </a:p>
          <a:p>
            <a:pPr marL="457200" lvl="1" indent="0">
              <a:buNone/>
            </a:pPr>
            <a:r>
              <a:rPr lang="en-GB" dirty="0"/>
              <a:t>10:00 General provisions</a:t>
            </a:r>
          </a:p>
          <a:p>
            <a:pPr marL="457200" lvl="1" indent="0">
              <a:buNone/>
            </a:pPr>
            <a:r>
              <a:rPr lang="en-GB" dirty="0"/>
              <a:t>10:15 Principles for the overall management of local finances</a:t>
            </a:r>
          </a:p>
          <a:p>
            <a:pPr marL="457200" lvl="1" indent="0">
              <a:buNone/>
            </a:pPr>
            <a:r>
              <a:rPr lang="en-GB" dirty="0"/>
              <a:t>10:30 Planning and reporting instruments</a:t>
            </a:r>
          </a:p>
          <a:p>
            <a:pPr marL="457200" lvl="1" indent="0">
              <a:buNone/>
            </a:pPr>
            <a:r>
              <a:rPr lang="en-GB" dirty="0"/>
              <a:t>11:10 Budget preparation, approval of the budget and amendments</a:t>
            </a:r>
          </a:p>
          <a:p>
            <a:pPr marL="457200" lvl="1" indent="0">
              <a:buNone/>
            </a:pPr>
            <a:r>
              <a:rPr lang="en-GB" dirty="0"/>
              <a:t>11:40 Break</a:t>
            </a:r>
          </a:p>
          <a:p>
            <a:pPr marL="457200" lvl="1" indent="0">
              <a:buNone/>
            </a:pPr>
            <a:r>
              <a:rPr lang="en-GB" dirty="0"/>
              <a:t>11:50 Budget implementation</a:t>
            </a:r>
          </a:p>
          <a:p>
            <a:pPr marL="457200" lvl="1" indent="0">
              <a:buNone/>
            </a:pPr>
            <a:r>
              <a:rPr lang="en-GB" dirty="0"/>
              <a:t>12:15 Strategic monitoring, oversight, external audit and public scrutiny</a:t>
            </a:r>
          </a:p>
          <a:p>
            <a:pPr marL="457200" lvl="1" indent="0">
              <a:buNone/>
            </a:pPr>
            <a:r>
              <a:rPr lang="en-GB" dirty="0"/>
              <a:t>12:30 Budgeting, accounting and reporting requirements</a:t>
            </a:r>
          </a:p>
          <a:p>
            <a:pPr marL="457200" lvl="1" indent="0">
              <a:buNone/>
            </a:pPr>
            <a:r>
              <a:rPr lang="en-GB" dirty="0"/>
              <a:t>12:45 Sanctions in case of non-compliance and resolution of financial problems</a:t>
            </a:r>
          </a:p>
          <a:p>
            <a:pPr marL="457200" lvl="1" indent="0">
              <a:buNone/>
            </a:pPr>
            <a:r>
              <a:rPr lang="en-GB" dirty="0"/>
              <a:t>13:00 Short discussion of follow up and closing of workshop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78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Short introduction and overview of proposal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Assignment: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Prepare comprehensive model for PFM section of law on local finances; exclude revenue section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Compare model with current legislation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Collect insights into the state of current local PFM practice</a:t>
            </a:r>
          </a:p>
          <a:p>
            <a:r>
              <a:rPr lang="en-GB" dirty="0"/>
              <a:t>Current results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Draft model based on PFM theory, international good practice standards and legislation in other countries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Model compared with current legislation in Albania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Reports from rapid PFM appraisals from 3 municipalities (Shkoder, </a:t>
            </a:r>
            <a:r>
              <a:rPr lang="en-GB" dirty="0" err="1"/>
              <a:t>Lezha</a:t>
            </a:r>
            <a:r>
              <a:rPr lang="en-GB" dirty="0"/>
              <a:t>, Durres) &amp; survey-based assessment from 53 municipalities carried out by Albanian municipality experts </a:t>
            </a:r>
          </a:p>
          <a:p>
            <a:pPr lvl="1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5986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Structure of the PFM-model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Chapters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General provisions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Principles for the overall management of local finances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Planning and reporting instruments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Budget preparation, approval of the budget and amendments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Budget implementation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Strategic monitoring, oversight, external audit and public scrutiny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Budgeting, accounting and reporting 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Sanctions in case of non-compliance and resolution of financial problems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230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Relevance of improved local PFM legislation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Current legislation addresses part of the issues identified in the model;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In part, current legislation fully in line with model (possibly alternative provisions)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Vast areas are uncovered or incomplete</a:t>
            </a:r>
          </a:p>
          <a:p>
            <a:r>
              <a:rPr lang="en-GB" dirty="0"/>
              <a:t>Current legislation not user-friendly for municipalities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Multitude of laws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Local level only considered partially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Sometimes not clear whether provisions are also applicable for municipalities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Lacking clarity in current legislation especially with regard to municipalities</a:t>
            </a:r>
          </a:p>
          <a:p>
            <a:r>
              <a:rPr lang="en-GB" dirty="0"/>
              <a:t>Clear evidence from rapid PFM appraisal and from PFM survey that there is a need for clearer and more comprehensive local PFM legislation, for more guidance and management support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510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Discussion of principal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4266"/>
          </a:xfrm>
        </p:spPr>
        <p:txBody>
          <a:bodyPr/>
          <a:lstStyle/>
          <a:p>
            <a:r>
              <a:rPr lang="en-GB" dirty="0"/>
              <a:t>Is improved local PFM legislation needed?</a:t>
            </a:r>
          </a:p>
          <a:p>
            <a:r>
              <a:rPr lang="en-GB" dirty="0"/>
              <a:t>Does model address the right questions?</a:t>
            </a:r>
          </a:p>
          <a:p>
            <a:r>
              <a:rPr lang="en-GB" dirty="0"/>
              <a:t>Are important areas still uncovered?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ADC-0977-4DF9-A3E3-42A1C14D0AB3}" type="slidenum">
              <a:rPr lang="de-CH" smtClean="0"/>
              <a:t>8</a:t>
            </a:fld>
            <a:endParaRPr lang="de-CH"/>
          </a:p>
        </p:txBody>
      </p:sp>
      <p:sp>
        <p:nvSpPr>
          <p:cNvPr id="5" name="Textfeld 4"/>
          <p:cNvSpPr txBox="1"/>
          <p:nvPr/>
        </p:nvSpPr>
        <p:spPr>
          <a:xfrm>
            <a:off x="903316" y="3906981"/>
            <a:ext cx="114493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Detailed discussion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Per section/item of model version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Including considerations on current legislation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7316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Breitbild</PresentationFormat>
  <Paragraphs>76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</vt:lpstr>
      <vt:lpstr>Law on Local Finances Section B: PFM</vt:lpstr>
      <vt:lpstr>Content</vt:lpstr>
      <vt:lpstr>Context and purpose of workshop</vt:lpstr>
      <vt:lpstr>Timetable for workshop</vt:lpstr>
      <vt:lpstr>Short introduction and overview of proposal</vt:lpstr>
      <vt:lpstr>Structure of the PFM-model</vt:lpstr>
      <vt:lpstr>Relevance of improved local PFM legislation</vt:lpstr>
      <vt:lpstr>Discussion of principal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on Local Finances Section B: PFM</dc:title>
  <dc:creator>Stefan Pfaeffli</dc:creator>
  <cp:lastModifiedBy>Stefan Pfaeffli</cp:lastModifiedBy>
  <cp:revision>22</cp:revision>
  <dcterms:created xsi:type="dcterms:W3CDTF">2016-04-20T08:22:27Z</dcterms:created>
  <dcterms:modified xsi:type="dcterms:W3CDTF">2016-04-21T06:45:45Z</dcterms:modified>
</cp:coreProperties>
</file>